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0"/>
  </p:notesMasterIdLst>
  <p:sldIdLst>
    <p:sldId id="284" r:id="rId2"/>
    <p:sldId id="286" r:id="rId3"/>
    <p:sldId id="276" r:id="rId4"/>
    <p:sldId id="274" r:id="rId5"/>
    <p:sldId id="282" r:id="rId6"/>
    <p:sldId id="283" r:id="rId7"/>
    <p:sldId id="285" r:id="rId8"/>
    <p:sldId id="287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60">
          <p15:clr>
            <a:srgbClr val="A4A3A4"/>
          </p15:clr>
        </p15:guide>
        <p15:guide id="3" orient="horz" pos="4065">
          <p15:clr>
            <a:srgbClr val="A4A3A4"/>
          </p15:clr>
        </p15:guide>
        <p15:guide id="4" orient="horz" pos="2840">
          <p15:clr>
            <a:srgbClr val="A4A3A4"/>
          </p15:clr>
        </p15:guide>
        <p15:guide id="5" pos="2880">
          <p15:clr>
            <a:srgbClr val="A4A3A4"/>
          </p15:clr>
        </p15:guide>
        <p15:guide id="6" pos="476">
          <p15:clr>
            <a:srgbClr val="A4A3A4"/>
          </p15:clr>
        </p15:guide>
        <p15:guide id="7" pos="5284">
          <p15:clr>
            <a:srgbClr val="A4A3A4"/>
          </p15:clr>
        </p15:guide>
        <p15:guide id="8" pos="14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5C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86" autoAdjust="0"/>
  </p:normalViewPr>
  <p:slideViewPr>
    <p:cSldViewPr showGuides="1">
      <p:cViewPr varScale="1">
        <p:scale>
          <a:sx n="115" d="100"/>
          <a:sy n="115" d="100"/>
        </p:scale>
        <p:origin x="1476" y="108"/>
      </p:cViewPr>
      <p:guideLst>
        <p:guide orient="horz" pos="2160"/>
        <p:guide orient="horz" pos="460"/>
        <p:guide orient="horz" pos="4065"/>
        <p:guide orient="horz" pos="2840"/>
        <p:guide pos="2880"/>
        <p:guide pos="476"/>
        <p:guide pos="5284"/>
        <p:guide pos="14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49715-D5CB-47EB-9908-23E88D2DFD49}" type="datetimeFigureOut">
              <a:rPr lang="sv-SE" smtClean="0"/>
              <a:t>2018-07-02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45EBC-61E8-4124-995F-E8CC846838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5877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7C42-5E7F-498F-ABCF-3E458D4D840C}" type="datetimeFigureOut">
              <a:rPr lang="sv-SE" smtClean="0"/>
              <a:t>2018-07-02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4370-E208-4BAC-8FD3-27F0EB0645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1584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i neder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6000" y="720000"/>
            <a:ext cx="7632000" cy="836792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7C42-5E7F-498F-ABCF-3E458D4D840C}" type="datetimeFigureOut">
              <a:rPr lang="sv-SE" smtClean="0"/>
              <a:pPr/>
              <a:t>2018-07-02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4370-E208-4BAC-8FD3-27F0EB0645E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755650" y="4503600"/>
            <a:ext cx="1468800" cy="1656000"/>
          </a:xfrm>
        </p:spPr>
        <p:txBody>
          <a:bodyPr/>
          <a:lstStyle>
            <a:lvl1pPr marL="36000" indent="0">
              <a:buNone/>
              <a:defRPr baseline="0"/>
            </a:lvl1pPr>
          </a:lstStyle>
          <a:p>
            <a:r>
              <a:rPr lang="sv-SE" dirty="0" smtClean="0"/>
              <a:t>Bild liten</a:t>
            </a:r>
            <a:endParaRPr lang="sv-SE" dirty="0"/>
          </a:p>
        </p:txBody>
      </p:sp>
      <p:sp>
        <p:nvSpPr>
          <p:cNvPr id="11" name="Platshållare för innehåll 2"/>
          <p:cNvSpPr>
            <a:spLocks noGrp="1"/>
          </p:cNvSpPr>
          <p:nvPr>
            <p:ph sz="half" idx="1"/>
          </p:nvPr>
        </p:nvSpPr>
        <p:spPr>
          <a:xfrm>
            <a:off x="755650" y="1620000"/>
            <a:ext cx="7632774" cy="28171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Platshållare för bild 18"/>
          <p:cNvSpPr>
            <a:spLocks noGrp="1"/>
          </p:cNvSpPr>
          <p:nvPr>
            <p:ph type="pic" sz="quarter" idx="16" hasCustomPrompt="1"/>
          </p:nvPr>
        </p:nvSpPr>
        <p:spPr>
          <a:xfrm>
            <a:off x="2280707" y="4935638"/>
            <a:ext cx="1260000" cy="1223962"/>
          </a:xfrm>
        </p:spPr>
        <p:txBody>
          <a:bodyPr/>
          <a:lstStyle>
            <a:lvl1pPr marL="36000" indent="0">
              <a:buNone/>
              <a:defRPr baseline="0"/>
            </a:lvl1pPr>
          </a:lstStyle>
          <a:p>
            <a:r>
              <a:rPr lang="sv-SE" dirty="0" smtClean="0"/>
              <a:t>Bild mini</a:t>
            </a:r>
            <a:endParaRPr lang="sv-SE" dirty="0"/>
          </a:p>
        </p:txBody>
      </p:sp>
      <p:sp>
        <p:nvSpPr>
          <p:cNvPr id="13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2289504" y="4506875"/>
            <a:ext cx="360363" cy="360363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rgbClr val="FF0000"/>
                </a:solidFill>
              </a:defRPr>
            </a:lvl1pPr>
          </a:lstStyle>
          <a:p>
            <a:pPr lvl="0"/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348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med bildplatshål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42"/>
            <a:ext cx="9152632" cy="505937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2656"/>
            <a:ext cx="921176" cy="82988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35611" y="2088000"/>
            <a:ext cx="6444350" cy="720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 hasCustomPrompt="1"/>
          </p:nvPr>
        </p:nvSpPr>
        <p:spPr>
          <a:xfrm>
            <a:off x="1935000" y="2852738"/>
            <a:ext cx="6444000" cy="3602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Underrubrik</a:t>
            </a:r>
            <a:endParaRPr lang="sv-SE" dirty="0"/>
          </a:p>
        </p:txBody>
      </p:sp>
      <p:sp>
        <p:nvSpPr>
          <p:cNvPr id="9" name="Platshållare för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1935000" y="3240272"/>
            <a:ext cx="6444000" cy="36023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sv-SE" dirty="0" smtClean="0"/>
              <a:t>Datum</a:t>
            </a:r>
            <a:endParaRPr lang="sv-SE" dirty="0"/>
          </a:p>
        </p:txBody>
      </p:sp>
      <p:sp>
        <p:nvSpPr>
          <p:cNvPr id="11" name="Platshållare för bild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14055"/>
            <a:ext cx="9144000" cy="342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Klicka här för att lägga till en </a:t>
            </a:r>
            <a:r>
              <a:rPr lang="sv-SE" dirty="0" err="1" smtClean="0"/>
              <a:t>bågbild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38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Antarkt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42"/>
            <a:ext cx="9152632" cy="505937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2656"/>
            <a:ext cx="921176" cy="82988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35611" y="2088000"/>
            <a:ext cx="6444350" cy="720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3016"/>
            <a:ext cx="9144000" cy="140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03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42"/>
            <a:ext cx="9152632" cy="505937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2656"/>
            <a:ext cx="921176" cy="82988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35611" y="2088000"/>
            <a:ext cx="6444350" cy="720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3016"/>
            <a:ext cx="9144000" cy="140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263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S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42"/>
            <a:ext cx="9152632" cy="5059371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3016"/>
            <a:ext cx="9144000" cy="140385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2656"/>
            <a:ext cx="921176" cy="82988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35611" y="2088000"/>
            <a:ext cx="6444350" cy="720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0352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Sav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42"/>
            <a:ext cx="9152632" cy="505937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2656"/>
            <a:ext cx="921176" cy="82988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35611" y="2088000"/>
            <a:ext cx="6444350" cy="720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3016"/>
            <a:ext cx="9144000" cy="140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1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Turk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42"/>
            <a:ext cx="9152632" cy="505937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2656"/>
            <a:ext cx="921176" cy="82988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35611" y="2088000"/>
            <a:ext cx="6444350" cy="720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3016"/>
            <a:ext cx="9144000" cy="140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364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 - Vi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42"/>
            <a:ext cx="9152632" cy="505937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2656"/>
            <a:ext cx="921176" cy="82988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35611" y="2088000"/>
            <a:ext cx="6444350" cy="720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3016"/>
            <a:ext cx="9144000" cy="140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872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sida med båg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42"/>
            <a:ext cx="9152632" cy="505937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24" y="271712"/>
            <a:ext cx="911707" cy="82988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35611" y="2088000"/>
            <a:ext cx="6444350" cy="72000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sv-SE" dirty="0"/>
              <a:t>Skriv text här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 hasCustomPrompt="1"/>
          </p:nvPr>
        </p:nvSpPr>
        <p:spPr>
          <a:xfrm>
            <a:off x="1935000" y="2852738"/>
            <a:ext cx="6444000" cy="3602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Platshållare för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1935000" y="3240272"/>
            <a:ext cx="6444000" cy="36023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sv-SE" dirty="0"/>
              <a:t>Datum</a:t>
            </a:r>
          </a:p>
        </p:txBody>
      </p:sp>
      <p:sp>
        <p:nvSpPr>
          <p:cNvPr id="16" name="Platshållare för bild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757196"/>
            <a:ext cx="9143782" cy="3100804"/>
          </a:xfrm>
          <a:custGeom>
            <a:avLst/>
            <a:gdLst>
              <a:gd name="connsiteX0" fmla="*/ 0 w 9143782"/>
              <a:gd name="connsiteY0" fmla="*/ 0 h 2483896"/>
              <a:gd name="connsiteX1" fmla="*/ 9143782 w 9143782"/>
              <a:gd name="connsiteY1" fmla="*/ 0 h 2483896"/>
              <a:gd name="connsiteX2" fmla="*/ 9143782 w 9143782"/>
              <a:gd name="connsiteY2" fmla="*/ 2483896 h 2483896"/>
              <a:gd name="connsiteX3" fmla="*/ 0 w 9143782"/>
              <a:gd name="connsiteY3" fmla="*/ 2483896 h 2483896"/>
              <a:gd name="connsiteX4" fmla="*/ 0 w 9143782"/>
              <a:gd name="connsiteY4" fmla="*/ 0 h 2483896"/>
              <a:gd name="connsiteX0" fmla="*/ 0 w 9143782"/>
              <a:gd name="connsiteY0" fmla="*/ 0 h 2483896"/>
              <a:gd name="connsiteX1" fmla="*/ 9143782 w 9143782"/>
              <a:gd name="connsiteY1" fmla="*/ 0 h 2483896"/>
              <a:gd name="connsiteX2" fmla="*/ 9143782 w 9143782"/>
              <a:gd name="connsiteY2" fmla="*/ 2483896 h 2483896"/>
              <a:gd name="connsiteX3" fmla="*/ 6980872 w 9143782"/>
              <a:gd name="connsiteY3" fmla="*/ 2482728 h 2483896"/>
              <a:gd name="connsiteX4" fmla="*/ 0 w 9143782"/>
              <a:gd name="connsiteY4" fmla="*/ 2483896 h 2483896"/>
              <a:gd name="connsiteX5" fmla="*/ 0 w 9143782"/>
              <a:gd name="connsiteY5" fmla="*/ 0 h 2483896"/>
              <a:gd name="connsiteX0" fmla="*/ 1 w 9143783"/>
              <a:gd name="connsiteY0" fmla="*/ 0 h 2483896"/>
              <a:gd name="connsiteX1" fmla="*/ 9143783 w 9143783"/>
              <a:gd name="connsiteY1" fmla="*/ 0 h 2483896"/>
              <a:gd name="connsiteX2" fmla="*/ 9143783 w 9143783"/>
              <a:gd name="connsiteY2" fmla="*/ 2483896 h 2483896"/>
              <a:gd name="connsiteX3" fmla="*/ 6980873 w 9143783"/>
              <a:gd name="connsiteY3" fmla="*/ 2482728 h 2483896"/>
              <a:gd name="connsiteX4" fmla="*/ 1 w 9143783"/>
              <a:gd name="connsiteY4" fmla="*/ 2483896 h 2483896"/>
              <a:gd name="connsiteX5" fmla="*/ 0 w 9143783"/>
              <a:gd name="connsiteY5" fmla="*/ 2139828 h 2483896"/>
              <a:gd name="connsiteX6" fmla="*/ 1 w 9143783"/>
              <a:gd name="connsiteY6" fmla="*/ 0 h 2483896"/>
              <a:gd name="connsiteX0" fmla="*/ 1 w 9143783"/>
              <a:gd name="connsiteY0" fmla="*/ 0 h 2483896"/>
              <a:gd name="connsiteX1" fmla="*/ 9143783 w 9143783"/>
              <a:gd name="connsiteY1" fmla="*/ 0 h 2483896"/>
              <a:gd name="connsiteX2" fmla="*/ 9143783 w 9143783"/>
              <a:gd name="connsiteY2" fmla="*/ 2483896 h 2483896"/>
              <a:gd name="connsiteX3" fmla="*/ 6980873 w 9143783"/>
              <a:gd name="connsiteY3" fmla="*/ 2482728 h 2483896"/>
              <a:gd name="connsiteX4" fmla="*/ 0 w 9143783"/>
              <a:gd name="connsiteY4" fmla="*/ 2139828 h 2483896"/>
              <a:gd name="connsiteX5" fmla="*/ 1 w 9143783"/>
              <a:gd name="connsiteY5" fmla="*/ 0 h 2483896"/>
              <a:gd name="connsiteX0" fmla="*/ 1 w 9143783"/>
              <a:gd name="connsiteY0" fmla="*/ 625793 h 2483896"/>
              <a:gd name="connsiteX1" fmla="*/ 9143783 w 9143783"/>
              <a:gd name="connsiteY1" fmla="*/ 0 h 2483896"/>
              <a:gd name="connsiteX2" fmla="*/ 9143783 w 9143783"/>
              <a:gd name="connsiteY2" fmla="*/ 2483896 h 2483896"/>
              <a:gd name="connsiteX3" fmla="*/ 6980873 w 9143783"/>
              <a:gd name="connsiteY3" fmla="*/ 2482728 h 2483896"/>
              <a:gd name="connsiteX4" fmla="*/ 0 w 9143783"/>
              <a:gd name="connsiteY4" fmla="*/ 2139828 h 2483896"/>
              <a:gd name="connsiteX5" fmla="*/ 1 w 9143783"/>
              <a:gd name="connsiteY5" fmla="*/ 625793 h 2483896"/>
              <a:gd name="connsiteX0" fmla="*/ 1 w 9143783"/>
              <a:gd name="connsiteY0" fmla="*/ 1167119 h 3025222"/>
              <a:gd name="connsiteX1" fmla="*/ 9143783 w 9143783"/>
              <a:gd name="connsiteY1" fmla="*/ 541326 h 3025222"/>
              <a:gd name="connsiteX2" fmla="*/ 9143783 w 9143783"/>
              <a:gd name="connsiteY2" fmla="*/ 3025222 h 3025222"/>
              <a:gd name="connsiteX3" fmla="*/ 6980873 w 9143783"/>
              <a:gd name="connsiteY3" fmla="*/ 3024054 h 3025222"/>
              <a:gd name="connsiteX4" fmla="*/ 0 w 9143783"/>
              <a:gd name="connsiteY4" fmla="*/ 2681154 h 3025222"/>
              <a:gd name="connsiteX5" fmla="*/ 1 w 9143783"/>
              <a:gd name="connsiteY5" fmla="*/ 1167119 h 3025222"/>
              <a:gd name="connsiteX0" fmla="*/ 1 w 9143783"/>
              <a:gd name="connsiteY0" fmla="*/ 1248644 h 3106747"/>
              <a:gd name="connsiteX1" fmla="*/ 9143783 w 9143783"/>
              <a:gd name="connsiteY1" fmla="*/ 622851 h 3106747"/>
              <a:gd name="connsiteX2" fmla="*/ 9143783 w 9143783"/>
              <a:gd name="connsiteY2" fmla="*/ 3106747 h 3106747"/>
              <a:gd name="connsiteX3" fmla="*/ 6980873 w 9143783"/>
              <a:gd name="connsiteY3" fmla="*/ 3105579 h 3106747"/>
              <a:gd name="connsiteX4" fmla="*/ 0 w 9143783"/>
              <a:gd name="connsiteY4" fmla="*/ 2762679 h 3106747"/>
              <a:gd name="connsiteX5" fmla="*/ 1 w 9143783"/>
              <a:gd name="connsiteY5" fmla="*/ 1248644 h 3106747"/>
              <a:gd name="connsiteX0" fmla="*/ 1 w 9143783"/>
              <a:gd name="connsiteY0" fmla="*/ 1248644 h 3106747"/>
              <a:gd name="connsiteX1" fmla="*/ 9143783 w 9143783"/>
              <a:gd name="connsiteY1" fmla="*/ 622851 h 3106747"/>
              <a:gd name="connsiteX2" fmla="*/ 9143783 w 9143783"/>
              <a:gd name="connsiteY2" fmla="*/ 3106747 h 3106747"/>
              <a:gd name="connsiteX3" fmla="*/ 6980873 w 9143783"/>
              <a:gd name="connsiteY3" fmla="*/ 3105579 h 3106747"/>
              <a:gd name="connsiteX4" fmla="*/ 0 w 9143783"/>
              <a:gd name="connsiteY4" fmla="*/ 2762679 h 3106747"/>
              <a:gd name="connsiteX5" fmla="*/ 1 w 9143783"/>
              <a:gd name="connsiteY5" fmla="*/ 1248644 h 3106747"/>
              <a:gd name="connsiteX0" fmla="*/ 1 w 9143783"/>
              <a:gd name="connsiteY0" fmla="*/ 1248644 h 3106747"/>
              <a:gd name="connsiteX1" fmla="*/ 9143783 w 9143783"/>
              <a:gd name="connsiteY1" fmla="*/ 622851 h 3106747"/>
              <a:gd name="connsiteX2" fmla="*/ 9143783 w 9143783"/>
              <a:gd name="connsiteY2" fmla="*/ 3106747 h 3106747"/>
              <a:gd name="connsiteX3" fmla="*/ 6980873 w 9143783"/>
              <a:gd name="connsiteY3" fmla="*/ 3105579 h 3106747"/>
              <a:gd name="connsiteX4" fmla="*/ 0 w 9143783"/>
              <a:gd name="connsiteY4" fmla="*/ 2762679 h 3106747"/>
              <a:gd name="connsiteX5" fmla="*/ 1 w 9143783"/>
              <a:gd name="connsiteY5" fmla="*/ 1248644 h 3106747"/>
              <a:gd name="connsiteX0" fmla="*/ 1 w 9143783"/>
              <a:gd name="connsiteY0" fmla="*/ 1252100 h 3110203"/>
              <a:gd name="connsiteX1" fmla="*/ 9143783 w 9143783"/>
              <a:gd name="connsiteY1" fmla="*/ 626307 h 3110203"/>
              <a:gd name="connsiteX2" fmla="*/ 9143783 w 9143783"/>
              <a:gd name="connsiteY2" fmla="*/ 3110203 h 3110203"/>
              <a:gd name="connsiteX3" fmla="*/ 6980873 w 9143783"/>
              <a:gd name="connsiteY3" fmla="*/ 3109035 h 3110203"/>
              <a:gd name="connsiteX4" fmla="*/ 0 w 9143783"/>
              <a:gd name="connsiteY4" fmla="*/ 2766135 h 3110203"/>
              <a:gd name="connsiteX5" fmla="*/ 1 w 9143783"/>
              <a:gd name="connsiteY5" fmla="*/ 1252100 h 3110203"/>
              <a:gd name="connsiteX0" fmla="*/ 1 w 9143783"/>
              <a:gd name="connsiteY0" fmla="*/ 1252100 h 3110203"/>
              <a:gd name="connsiteX1" fmla="*/ 9143783 w 9143783"/>
              <a:gd name="connsiteY1" fmla="*/ 626307 h 3110203"/>
              <a:gd name="connsiteX2" fmla="*/ 9143783 w 9143783"/>
              <a:gd name="connsiteY2" fmla="*/ 3110203 h 3110203"/>
              <a:gd name="connsiteX3" fmla="*/ 6980873 w 9143783"/>
              <a:gd name="connsiteY3" fmla="*/ 3109035 h 3110203"/>
              <a:gd name="connsiteX4" fmla="*/ 0 w 9143783"/>
              <a:gd name="connsiteY4" fmla="*/ 2766135 h 3110203"/>
              <a:gd name="connsiteX5" fmla="*/ 1 w 9143783"/>
              <a:gd name="connsiteY5" fmla="*/ 1252100 h 3110203"/>
              <a:gd name="connsiteX0" fmla="*/ 0 w 9143782"/>
              <a:gd name="connsiteY0" fmla="*/ 1252100 h 3110203"/>
              <a:gd name="connsiteX1" fmla="*/ 9143782 w 9143782"/>
              <a:gd name="connsiteY1" fmla="*/ 626307 h 3110203"/>
              <a:gd name="connsiteX2" fmla="*/ 9143782 w 9143782"/>
              <a:gd name="connsiteY2" fmla="*/ 3110203 h 3110203"/>
              <a:gd name="connsiteX3" fmla="*/ 6980872 w 9143782"/>
              <a:gd name="connsiteY3" fmla="*/ 3109035 h 3110203"/>
              <a:gd name="connsiteX4" fmla="*/ 7815 w 9143782"/>
              <a:gd name="connsiteY4" fmla="*/ 2762227 h 3110203"/>
              <a:gd name="connsiteX5" fmla="*/ 0 w 9143782"/>
              <a:gd name="connsiteY5" fmla="*/ 1252100 h 3110203"/>
              <a:gd name="connsiteX0" fmla="*/ 0 w 9143782"/>
              <a:gd name="connsiteY0" fmla="*/ 1252100 h 3110203"/>
              <a:gd name="connsiteX1" fmla="*/ 9143782 w 9143782"/>
              <a:gd name="connsiteY1" fmla="*/ 626307 h 3110203"/>
              <a:gd name="connsiteX2" fmla="*/ 9143782 w 9143782"/>
              <a:gd name="connsiteY2" fmla="*/ 3110203 h 3110203"/>
              <a:gd name="connsiteX3" fmla="*/ 6980872 w 9143782"/>
              <a:gd name="connsiteY3" fmla="*/ 3109035 h 3110203"/>
              <a:gd name="connsiteX4" fmla="*/ 7815 w 9143782"/>
              <a:gd name="connsiteY4" fmla="*/ 2762227 h 3110203"/>
              <a:gd name="connsiteX5" fmla="*/ 0 w 9143782"/>
              <a:gd name="connsiteY5" fmla="*/ 1252100 h 3110203"/>
              <a:gd name="connsiteX0" fmla="*/ 0 w 9143782"/>
              <a:gd name="connsiteY0" fmla="*/ 1252100 h 3110203"/>
              <a:gd name="connsiteX1" fmla="*/ 9143782 w 9143782"/>
              <a:gd name="connsiteY1" fmla="*/ 626307 h 3110203"/>
              <a:gd name="connsiteX2" fmla="*/ 9143782 w 9143782"/>
              <a:gd name="connsiteY2" fmla="*/ 3110203 h 3110203"/>
              <a:gd name="connsiteX3" fmla="*/ 6980872 w 9143782"/>
              <a:gd name="connsiteY3" fmla="*/ 3109035 h 3110203"/>
              <a:gd name="connsiteX4" fmla="*/ 2483 w 9143782"/>
              <a:gd name="connsiteY4" fmla="*/ 2762227 h 3110203"/>
              <a:gd name="connsiteX5" fmla="*/ 0 w 9143782"/>
              <a:gd name="connsiteY5" fmla="*/ 1252100 h 3110203"/>
              <a:gd name="connsiteX0" fmla="*/ 0 w 9143782"/>
              <a:gd name="connsiteY0" fmla="*/ 1250838 h 3108941"/>
              <a:gd name="connsiteX1" fmla="*/ 9143782 w 9143782"/>
              <a:gd name="connsiteY1" fmla="*/ 628457 h 3108941"/>
              <a:gd name="connsiteX2" fmla="*/ 9143782 w 9143782"/>
              <a:gd name="connsiteY2" fmla="*/ 3108941 h 3108941"/>
              <a:gd name="connsiteX3" fmla="*/ 6980872 w 9143782"/>
              <a:gd name="connsiteY3" fmla="*/ 3107773 h 3108941"/>
              <a:gd name="connsiteX4" fmla="*/ 2483 w 9143782"/>
              <a:gd name="connsiteY4" fmla="*/ 2760965 h 3108941"/>
              <a:gd name="connsiteX5" fmla="*/ 0 w 9143782"/>
              <a:gd name="connsiteY5" fmla="*/ 1250838 h 3108941"/>
              <a:gd name="connsiteX0" fmla="*/ 0 w 9143782"/>
              <a:gd name="connsiteY0" fmla="*/ 1238636 h 3096739"/>
              <a:gd name="connsiteX1" fmla="*/ 9143782 w 9143782"/>
              <a:gd name="connsiteY1" fmla="*/ 616255 h 3096739"/>
              <a:gd name="connsiteX2" fmla="*/ 9143782 w 9143782"/>
              <a:gd name="connsiteY2" fmla="*/ 3096739 h 3096739"/>
              <a:gd name="connsiteX3" fmla="*/ 6980872 w 9143782"/>
              <a:gd name="connsiteY3" fmla="*/ 3095571 h 3096739"/>
              <a:gd name="connsiteX4" fmla="*/ 2483 w 9143782"/>
              <a:gd name="connsiteY4" fmla="*/ 2748763 h 3096739"/>
              <a:gd name="connsiteX5" fmla="*/ 0 w 9143782"/>
              <a:gd name="connsiteY5" fmla="*/ 1238636 h 3096739"/>
              <a:gd name="connsiteX0" fmla="*/ 0 w 9143782"/>
              <a:gd name="connsiteY0" fmla="*/ 1242701 h 3100804"/>
              <a:gd name="connsiteX1" fmla="*/ 9143782 w 9143782"/>
              <a:gd name="connsiteY1" fmla="*/ 620320 h 3100804"/>
              <a:gd name="connsiteX2" fmla="*/ 9143782 w 9143782"/>
              <a:gd name="connsiteY2" fmla="*/ 3100804 h 3100804"/>
              <a:gd name="connsiteX3" fmla="*/ 6980872 w 9143782"/>
              <a:gd name="connsiteY3" fmla="*/ 3099636 h 3100804"/>
              <a:gd name="connsiteX4" fmla="*/ 2483 w 9143782"/>
              <a:gd name="connsiteY4" fmla="*/ 2752828 h 3100804"/>
              <a:gd name="connsiteX5" fmla="*/ 0 w 9143782"/>
              <a:gd name="connsiteY5" fmla="*/ 1242701 h 310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3782" h="3100804">
                <a:moveTo>
                  <a:pt x="0" y="1242701"/>
                </a:moveTo>
                <a:cubicBezTo>
                  <a:pt x="5031066" y="-1075052"/>
                  <a:pt x="8693398" y="545697"/>
                  <a:pt x="9143782" y="620320"/>
                </a:cubicBezTo>
                <a:lnTo>
                  <a:pt x="9143782" y="3100804"/>
                </a:lnTo>
                <a:lnTo>
                  <a:pt x="6980872" y="3099636"/>
                </a:lnTo>
                <a:cubicBezTo>
                  <a:pt x="2800838" y="1512585"/>
                  <a:pt x="238549" y="2722578"/>
                  <a:pt x="2483" y="2752828"/>
                </a:cubicBezTo>
                <a:cubicBezTo>
                  <a:pt x="2483" y="2039552"/>
                  <a:pt x="0" y="1955977"/>
                  <a:pt x="0" y="1242701"/>
                </a:cubicBezTo>
                <a:close/>
              </a:path>
            </a:pathLst>
          </a:cu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</a:t>
            </a:r>
            <a:r>
              <a:rPr lang="sv-SE" dirty="0" err="1"/>
              <a:t>bågbild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791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7C42-5E7F-498F-ABCF-3E458D4D840C}" type="datetimeFigureOut">
              <a:rPr lang="sv-SE" smtClean="0"/>
              <a:t>2018-07-02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4370-E208-4BAC-8FD3-27F0EB0645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9521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none" baseline="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7C42-5E7F-498F-ABCF-3E458D4D840C}" type="datetimeFigureOut">
              <a:rPr lang="sv-SE" smtClean="0"/>
              <a:t>2018-07-02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4370-E208-4BAC-8FD3-27F0EB0645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2948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55650" y="1620000"/>
            <a:ext cx="3740150" cy="432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20000"/>
            <a:ext cx="3740150" cy="432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7C42-5E7F-498F-ABCF-3E458D4D840C}" type="datetimeFigureOut">
              <a:rPr lang="sv-SE" smtClean="0"/>
              <a:t>2018-07-02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4370-E208-4BAC-8FD3-27F0EB0645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63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5650" y="1535113"/>
            <a:ext cx="374173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55650" y="2174875"/>
            <a:ext cx="3741738" cy="377440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74332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743325" cy="3774405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sv-SE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sv-SE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sv-SE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sv-SE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sv-SE" sz="16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7C42-5E7F-498F-ABCF-3E458D4D840C}" type="datetimeFigureOut">
              <a:rPr lang="sv-SE" smtClean="0"/>
              <a:t>2018-07-02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4370-E208-4BAC-8FD3-27F0EB0645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875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7C42-5E7F-498F-ABCF-3E458D4D840C}" type="datetimeFigureOut">
              <a:rPr lang="sv-SE" smtClean="0"/>
              <a:t>2018-07-02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4370-E208-4BAC-8FD3-27F0EB0645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7446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056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7C42-5E7F-498F-ABCF-3E458D4D840C}" type="datetimeFigureOut">
              <a:rPr lang="sv-SE" smtClean="0"/>
              <a:pPr/>
              <a:t>2018-07-02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4370-E208-4BAC-8FD3-27F0EB0645E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"/>
          </p:nvPr>
        </p:nvSpPr>
        <p:spPr>
          <a:xfrm>
            <a:off x="755650" y="1620000"/>
            <a:ext cx="4248398" cy="432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bild 13"/>
          <p:cNvSpPr>
            <a:spLocks noGrp="1"/>
          </p:cNvSpPr>
          <p:nvPr>
            <p:ph type="pic" sz="quarter" idx="14" hasCustomPrompt="1"/>
          </p:nvPr>
        </p:nvSpPr>
        <p:spPr>
          <a:xfrm>
            <a:off x="7125379" y="2052243"/>
            <a:ext cx="1260000" cy="1224000"/>
          </a:xfrm>
        </p:spPr>
        <p:txBody>
          <a:bodyPr/>
          <a:lstStyle>
            <a:lvl1pPr marL="36000" indent="0">
              <a:buNone/>
              <a:defRPr baseline="0"/>
            </a:lvl1pPr>
          </a:lstStyle>
          <a:p>
            <a:r>
              <a:rPr lang="sv-SE" dirty="0" smtClean="0"/>
              <a:t>Bild mini</a:t>
            </a:r>
            <a:endParaRPr lang="sv-SE" dirty="0"/>
          </a:p>
        </p:txBody>
      </p:sp>
      <p:sp>
        <p:nvSpPr>
          <p:cNvPr id="9" name="Platshållare för bild 15"/>
          <p:cNvSpPr>
            <a:spLocks noGrp="1"/>
          </p:cNvSpPr>
          <p:nvPr>
            <p:ph type="pic" sz="quarter" idx="15" hasCustomPrompt="1"/>
          </p:nvPr>
        </p:nvSpPr>
        <p:spPr>
          <a:xfrm>
            <a:off x="5587408" y="1620243"/>
            <a:ext cx="1468800" cy="1656000"/>
          </a:xfrm>
        </p:spPr>
        <p:txBody>
          <a:bodyPr/>
          <a:lstStyle>
            <a:lvl1pPr marL="36000" indent="0">
              <a:buNone/>
              <a:defRPr baseline="0"/>
            </a:lvl1pPr>
          </a:lstStyle>
          <a:p>
            <a:r>
              <a:rPr lang="sv-SE" dirty="0" smtClean="0"/>
              <a:t>Bild liten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6" hasCustomPrompt="1"/>
          </p:nvPr>
        </p:nvSpPr>
        <p:spPr>
          <a:xfrm>
            <a:off x="7125379" y="1620000"/>
            <a:ext cx="360363" cy="360363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rgbClr val="FF0000"/>
                </a:solidFill>
              </a:defRPr>
            </a:lvl1pPr>
          </a:lstStyle>
          <a:p>
            <a:pPr lvl="0"/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4522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ilder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7C42-5E7F-498F-ABCF-3E458D4D840C}" type="datetimeFigureOut">
              <a:rPr lang="sv-SE" smtClean="0"/>
              <a:pPr/>
              <a:t>2018-07-02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4370-E208-4BAC-8FD3-27F0EB0645E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5508350" y="1617663"/>
            <a:ext cx="2880000" cy="3240000"/>
          </a:xfrm>
        </p:spPr>
        <p:txBody>
          <a:bodyPr/>
          <a:lstStyle>
            <a:lvl1pPr marL="36000" indent="0">
              <a:buNone/>
              <a:defRPr baseline="0"/>
            </a:lvl1pPr>
          </a:lstStyle>
          <a:p>
            <a:r>
              <a:rPr lang="sv-SE" dirty="0" smtClean="0"/>
              <a:t>Klicka här för att lägga till en bild storlek medium</a:t>
            </a:r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"/>
          </p:nvPr>
        </p:nvSpPr>
        <p:spPr>
          <a:xfrm>
            <a:off x="755650" y="1620000"/>
            <a:ext cx="4248398" cy="432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5076017" y="4497300"/>
            <a:ext cx="360363" cy="360363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rgbClr val="FF0000"/>
                </a:solidFill>
              </a:defRPr>
            </a:lvl1pPr>
          </a:lstStyle>
          <a:p>
            <a:pPr lvl="0"/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689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159" y="5995446"/>
            <a:ext cx="668117" cy="601906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6000" y="720000"/>
            <a:ext cx="7632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6000" y="1620000"/>
            <a:ext cx="76320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50684" y="6228000"/>
            <a:ext cx="129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BA077C42-5E7F-498F-ABCF-3E458D4D840C}" type="datetimeFigureOut">
              <a:rPr lang="sv-SE" smtClean="0"/>
              <a:pPr/>
              <a:t>2018-07-02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292080" y="6225610"/>
            <a:ext cx="25920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60000" y="6228000"/>
            <a:ext cx="12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fld id="{87E64370-E208-4BAC-8FD3-27F0EB0645E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413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5" r:id="rId8"/>
    <p:sldLayoutId id="2147483676" r:id="rId9"/>
    <p:sldLayoutId id="2147483678" r:id="rId10"/>
    <p:sldLayoutId id="2147483679" r:id="rId11"/>
    <p:sldLayoutId id="2147483657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atteverket.se/servicelankar/otherlanguages/inenglish/businessesandemployers/registeringabusiness.4.12815e4f14a62bc048f5179.html" TargetMode="External"/><Relationship Id="rId7" Type="http://schemas.openxmlformats.org/officeDocument/2006/relationships/hyperlink" Target="https://www.skatteverket.se/servicelankar/otherlanguages/inenglish/contactus.4.4c5def2714bbf25766d2d6f.html" TargetMode="External"/><Relationship Id="rId2" Type="http://schemas.openxmlformats.org/officeDocument/2006/relationships/hyperlink" Target="https://www.skatteverket.se/servicelankar/otherlanguages/inenglish.4.12815e4f14a62bc048f4edc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katteverket.se/foretagochorganisationer/sjalvservice/blanketterbroschyrer/broschyrer/info/552b.4.39f16f103821c58f680007913.html" TargetMode="External"/><Relationship Id="rId5" Type="http://schemas.openxmlformats.org/officeDocument/2006/relationships/hyperlink" Target="https://www.skatteverket.se/servicelankar/otherlanguages/inenglish/businessesandemployers/payingtaxesbusinesses.4.12815e4f14a62bc048f5395.html" TargetMode="External"/><Relationship Id="rId4" Type="http://schemas.openxmlformats.org/officeDocument/2006/relationships/hyperlink" Target="https://www.skatteverket.se/servicelankar/otherlanguages/inenglish/businessesandemployers/declaringtaxesbusinesses.4.12815e4f14a62bc048f522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3313" y="1556792"/>
            <a:ext cx="6444350" cy="720000"/>
          </a:xfrm>
        </p:spPr>
        <p:txBody>
          <a:bodyPr/>
          <a:lstStyle/>
          <a:p>
            <a:pPr algn="ctr"/>
            <a:r>
              <a:rPr lang="sv-SE" dirty="0" smtClean="0"/>
              <a:t>VAT situation in Sweden</a:t>
            </a:r>
            <a:br>
              <a:rPr lang="sv-SE" dirty="0" smtClean="0"/>
            </a:br>
            <a:r>
              <a:rPr lang="sv-SE" sz="2800" dirty="0" smtClean="0"/>
              <a:t>ESS ERIC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1922250" y="2708682"/>
            <a:ext cx="6444000" cy="36023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sv-SE" dirty="0" smtClean="0"/>
              <a:t>Björn Anefur, Swedish Tax Agency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>
          <a:xfrm>
            <a:off x="1943663" y="3356992"/>
            <a:ext cx="6444000" cy="360238"/>
          </a:xfrm>
        </p:spPr>
        <p:txBody>
          <a:bodyPr/>
          <a:lstStyle/>
          <a:p>
            <a:r>
              <a:rPr lang="sv-SE" dirty="0" smtClean="0"/>
              <a:t>2018-07-05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573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Definitions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ESS member </a:t>
            </a:r>
          </a:p>
          <a:p>
            <a:pPr lvl="1"/>
            <a:r>
              <a:rPr lang="en-GB" dirty="0" smtClean="0"/>
              <a:t>The scope of a member is </a:t>
            </a:r>
            <a:r>
              <a:rPr lang="en-GB" dirty="0"/>
              <a:t>defined as being part of the same tax subject.</a:t>
            </a:r>
          </a:p>
          <a:p>
            <a:pPr lvl="2"/>
            <a:r>
              <a:rPr lang="en-GB" dirty="0"/>
              <a:t>Stated owned companies, organisations, universities etcetera are usually not viewed as a member of ESS ERIC. </a:t>
            </a:r>
          </a:p>
          <a:p>
            <a:r>
              <a:rPr lang="en-GB" dirty="0" smtClean="0"/>
              <a:t>In kind-partners</a:t>
            </a:r>
          </a:p>
          <a:p>
            <a:pPr lvl="1"/>
            <a:r>
              <a:rPr lang="en-GB" dirty="0" smtClean="0"/>
              <a:t>Any non ESS member that provides goods or services to ESS in kind. </a:t>
            </a:r>
          </a:p>
          <a:p>
            <a:pPr lvl="1"/>
            <a:endParaRPr lang="en-GB" dirty="0"/>
          </a:p>
          <a:p>
            <a:r>
              <a:rPr lang="en-GB" dirty="0" smtClean="0"/>
              <a:t>Sub-suppliers</a:t>
            </a:r>
          </a:p>
          <a:p>
            <a:pPr lvl="1"/>
            <a:r>
              <a:rPr lang="en-GB" dirty="0" smtClean="0"/>
              <a:t>Any other supplier of goods or services that are used either by an ESS member or in kind-partners.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06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</a:t>
            </a:r>
            <a:r>
              <a:rPr lang="en-GB" dirty="0" smtClean="0"/>
              <a:t>n-kind </a:t>
            </a:r>
            <a:r>
              <a:rPr lang="en-GB" dirty="0" smtClean="0"/>
              <a:t>contributions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6000" y="1620000"/>
            <a:ext cx="7632000" cy="4905344"/>
          </a:xfrm>
        </p:spPr>
        <p:txBody>
          <a:bodyPr>
            <a:normAutofit/>
          </a:bodyPr>
          <a:lstStyle/>
          <a:p>
            <a:r>
              <a:rPr lang="en-GB" dirty="0" smtClean="0"/>
              <a:t>An in-kind contribution from a member of ESS ERIC falls outside the scope of the application for VAT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Any supply from an in kind-partner falls under normal VAT rules. </a:t>
            </a:r>
          </a:p>
          <a:p>
            <a:pPr lvl="1"/>
            <a:r>
              <a:rPr lang="en-GB" dirty="0" smtClean="0"/>
              <a:t>This is also true for sub-suppliers </a:t>
            </a:r>
            <a:r>
              <a:rPr lang="en-GB" dirty="0" smtClean="0"/>
              <a:t>to </a:t>
            </a:r>
            <a:r>
              <a:rPr lang="en-GB" dirty="0" smtClean="0"/>
              <a:t>both in kind-partners and ESS members.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4355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Consequences</a:t>
            </a:r>
            <a:r>
              <a:rPr lang="sv-SE" dirty="0" smtClean="0"/>
              <a:t> for </a:t>
            </a:r>
            <a:r>
              <a:rPr lang="en-GB" dirty="0" smtClean="0"/>
              <a:t>suppliers (both in kind-partners and sub-suppliers)</a:t>
            </a:r>
            <a:endParaRPr lang="en-GB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754690" y="1988840"/>
            <a:ext cx="7632000" cy="4320000"/>
          </a:xfrm>
        </p:spPr>
        <p:txBody>
          <a:bodyPr>
            <a:normAutofit/>
          </a:bodyPr>
          <a:lstStyle/>
          <a:p>
            <a:r>
              <a:rPr lang="en-GB" dirty="0" smtClean="0"/>
              <a:t>ESS ERIC is registered for VAT in Sweden.</a:t>
            </a:r>
          </a:p>
          <a:p>
            <a:endParaRPr lang="en-GB" dirty="0"/>
          </a:p>
          <a:p>
            <a:r>
              <a:rPr lang="en-GB" dirty="0" smtClean="0"/>
              <a:t>Supplies within Sweden are subject to normal VAT rules.</a:t>
            </a:r>
          </a:p>
          <a:p>
            <a:endParaRPr lang="en-GB" dirty="0"/>
          </a:p>
          <a:p>
            <a:r>
              <a:rPr lang="en-GB" dirty="0" smtClean="0"/>
              <a:t>Typically, this will result in VAT registration in Sweden for a lot of foreign suppliers.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43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Registration for VAT in Sweden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Grounds for registration</a:t>
            </a:r>
          </a:p>
          <a:p>
            <a:pPr lvl="1"/>
            <a:r>
              <a:rPr lang="en-GB" dirty="0" smtClean="0"/>
              <a:t>Sales within Sweden that are not subject to reverse charge.</a:t>
            </a:r>
          </a:p>
          <a:p>
            <a:pPr lvl="2"/>
            <a:r>
              <a:rPr lang="en-GB" dirty="0" smtClean="0"/>
              <a:t>Most sales to ESS ERIC are subject to reverse charge.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Transfer of goods to Sweden from another EU country.</a:t>
            </a:r>
          </a:p>
          <a:p>
            <a:pPr lvl="2"/>
            <a:r>
              <a:rPr lang="en-GB" dirty="0" smtClean="0"/>
              <a:t>Mainly transfer of materials that will be part of construction services. </a:t>
            </a:r>
            <a:endParaRPr lang="en-GB" dirty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Intra-community acquisitions of </a:t>
            </a:r>
            <a:r>
              <a:rPr lang="en-GB" dirty="0"/>
              <a:t>s</a:t>
            </a:r>
            <a:r>
              <a:rPr lang="en-GB" dirty="0" smtClean="0"/>
              <a:t>ervices or goods in Sweden.</a:t>
            </a:r>
          </a:p>
          <a:p>
            <a:pPr lvl="2"/>
            <a:r>
              <a:rPr lang="en-GB" dirty="0" smtClean="0"/>
              <a:t>Must take into account any eventual fixed establishment. </a:t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dirty="0" smtClean="0"/>
              <a:t>Acquisition of constructions services within Sweden if the buyer is a construction company. 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398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Registration (continue)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Normal applications takes 1-2 weeks.</a:t>
            </a:r>
          </a:p>
          <a:p>
            <a:pPr lvl="1"/>
            <a:r>
              <a:rPr lang="en-GB" dirty="0" smtClean="0"/>
              <a:t>The time table can be extended if the tax liability must be investigated. </a:t>
            </a: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Suppliers should apply for a VAT registration at the time for either the first taxable supply or the first acquisition subject to Swedish VAT. </a:t>
            </a:r>
          </a:p>
          <a:p>
            <a:endParaRPr lang="en-GB" dirty="0"/>
          </a:p>
          <a:p>
            <a:r>
              <a:rPr lang="en-GB" dirty="0" smtClean="0"/>
              <a:t>Applications should be sent to the International Tax Offices in Malmö or Stockholm (depending on country of origin). </a:t>
            </a:r>
          </a:p>
          <a:p>
            <a:endParaRPr lang="en-GB" dirty="0"/>
          </a:p>
          <a:p>
            <a:r>
              <a:rPr lang="en-GB" dirty="0" smtClean="0"/>
              <a:t>Registrations may be delayed for various reasons, such as non-signed documents, incomplete applications or indistinct information regarding the activities in Sweden.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961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Registration (continue)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VAT returns must be submitted for all reporting periods, even if no transactions has taken place.</a:t>
            </a:r>
          </a:p>
          <a:p>
            <a:endParaRPr lang="en-GB" dirty="0"/>
          </a:p>
          <a:p>
            <a:r>
              <a:rPr lang="en-GB" dirty="0" smtClean="0"/>
              <a:t>VAT returns are submitted on paper forms. </a:t>
            </a:r>
          </a:p>
          <a:p>
            <a:endParaRPr lang="en-GB" dirty="0"/>
          </a:p>
          <a:p>
            <a:r>
              <a:rPr lang="en-GB" dirty="0" smtClean="0"/>
              <a:t>Electronic VAT returns may be submitted but only by someone who has a Swedish identification number.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668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Information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1500" dirty="0" smtClean="0"/>
              <a:t>The Swedish Tax Agency’s webpage (in English) </a:t>
            </a:r>
            <a:r>
              <a:rPr lang="en-GB" sz="1000" dirty="0" smtClean="0">
                <a:hlinkClick r:id="rId2"/>
              </a:rPr>
              <a:t>https</a:t>
            </a:r>
            <a:r>
              <a:rPr lang="en-GB" sz="1000" dirty="0">
                <a:hlinkClick r:id="rId2"/>
              </a:rPr>
              <a:t>://</a:t>
            </a:r>
            <a:r>
              <a:rPr lang="en-GB" sz="1000" dirty="0" smtClean="0">
                <a:hlinkClick r:id="rId2"/>
              </a:rPr>
              <a:t>www.skatteverket.se/servicelankar/otherlanguages/inenglish.4.12815e4f14a62bc048f4edc.html</a:t>
            </a:r>
            <a:endParaRPr lang="en-GB" sz="1000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sz="1500" dirty="0" smtClean="0"/>
              <a:t>Registering a foreign business in Sweden </a:t>
            </a:r>
            <a:r>
              <a:rPr lang="en-GB" sz="1000" dirty="0" smtClean="0">
                <a:hlinkClick r:id="rId3"/>
              </a:rPr>
              <a:t>https</a:t>
            </a:r>
            <a:r>
              <a:rPr lang="en-GB" sz="1000" dirty="0">
                <a:hlinkClick r:id="rId3"/>
              </a:rPr>
              <a:t>://</a:t>
            </a:r>
            <a:r>
              <a:rPr lang="en-GB" sz="1000" dirty="0" smtClean="0">
                <a:hlinkClick r:id="rId3"/>
              </a:rPr>
              <a:t>www.skatteverket.se/servicelankar/otherlanguages/inenglish/businessesandemployers/registeringabusiness.4.12815e4f14a62bc048f5179.html</a:t>
            </a:r>
            <a:endParaRPr lang="en-GB" dirty="0"/>
          </a:p>
          <a:p>
            <a:endParaRPr lang="en-GB" dirty="0" smtClean="0"/>
          </a:p>
          <a:p>
            <a:r>
              <a:rPr lang="en-GB" sz="1500" dirty="0"/>
              <a:t>Declaring </a:t>
            </a:r>
            <a:r>
              <a:rPr lang="en-GB" sz="1500" dirty="0" smtClean="0"/>
              <a:t>taxes </a:t>
            </a:r>
            <a:r>
              <a:rPr lang="en-GB" sz="1000" dirty="0" smtClean="0">
                <a:hlinkClick r:id="rId4"/>
              </a:rPr>
              <a:t>https</a:t>
            </a:r>
            <a:r>
              <a:rPr lang="en-GB" sz="1000" dirty="0">
                <a:hlinkClick r:id="rId4"/>
              </a:rPr>
              <a:t>://</a:t>
            </a:r>
            <a:r>
              <a:rPr lang="en-GB" sz="1000" dirty="0" smtClean="0">
                <a:hlinkClick r:id="rId4"/>
              </a:rPr>
              <a:t>www.skatteverket.se/servicelankar/otherlanguages/inenglish/businessesandemployers/declaringtaxesbusinesses.4.12815e4f14a62bc048f522a.html</a:t>
            </a:r>
            <a:endParaRPr lang="en-GB" dirty="0" smtClean="0"/>
          </a:p>
          <a:p>
            <a:endParaRPr lang="en-GB" dirty="0"/>
          </a:p>
          <a:p>
            <a:r>
              <a:rPr lang="en-GB" sz="1500" dirty="0"/>
              <a:t>Paying </a:t>
            </a:r>
            <a:r>
              <a:rPr lang="en-GB" sz="1500" dirty="0" smtClean="0"/>
              <a:t>taxes </a:t>
            </a:r>
            <a:r>
              <a:rPr lang="en-GB" sz="1100" dirty="0" smtClean="0">
                <a:hlinkClick r:id="rId5"/>
              </a:rPr>
              <a:t>https</a:t>
            </a:r>
            <a:r>
              <a:rPr lang="en-GB" sz="1100" dirty="0">
                <a:hlinkClick r:id="rId5"/>
              </a:rPr>
              <a:t>://</a:t>
            </a:r>
            <a:r>
              <a:rPr lang="en-GB" sz="1100" dirty="0" smtClean="0">
                <a:hlinkClick r:id="rId5"/>
              </a:rPr>
              <a:t>www.skatteverket.se/servicelankar/otherlanguages/inenglish/businessesandemployers/payingtaxesbusinesses.4.12815e4f14a62bc048f5395.html</a:t>
            </a:r>
            <a:endParaRPr lang="en-GB" sz="1100" dirty="0" smtClean="0"/>
          </a:p>
          <a:p>
            <a:endParaRPr lang="en-GB" dirty="0"/>
          </a:p>
          <a:p>
            <a:r>
              <a:rPr lang="en-GB" sz="1500" dirty="0"/>
              <a:t>General information about VAT </a:t>
            </a:r>
            <a:r>
              <a:rPr lang="en-GB" sz="1200" dirty="0">
                <a:hlinkClick r:id="rId6"/>
              </a:rPr>
              <a:t>https://</a:t>
            </a:r>
            <a:r>
              <a:rPr lang="en-GB" sz="1200" dirty="0" smtClean="0">
                <a:hlinkClick r:id="rId6"/>
              </a:rPr>
              <a:t>www.skatteverket.se/foretagochorganisationer/sjalvservice/blanketterbroschyrer/broschyrer/info/552b.4.39f16f103821c58f680007913.html</a:t>
            </a:r>
            <a:endParaRPr lang="en-GB" sz="1200" dirty="0" smtClean="0"/>
          </a:p>
          <a:p>
            <a:endParaRPr lang="en-GB" sz="1200" dirty="0"/>
          </a:p>
          <a:p>
            <a:r>
              <a:rPr lang="en-GB" sz="1500" dirty="0" smtClean="0"/>
              <a:t>Phone numbers </a:t>
            </a:r>
            <a:r>
              <a:rPr lang="en-GB" sz="1500" dirty="0"/>
              <a:t>and email </a:t>
            </a:r>
            <a:r>
              <a:rPr lang="en-GB" sz="1200" dirty="0">
                <a:hlinkClick r:id="rId7"/>
              </a:rPr>
              <a:t>https://</a:t>
            </a:r>
            <a:r>
              <a:rPr lang="en-GB" sz="1200" dirty="0" smtClean="0">
                <a:hlinkClick r:id="rId7"/>
              </a:rPr>
              <a:t>www.skatteverket.se/servicelankar/otherlanguages/inenglish/contactus.4.4c5def2714bbf25766d2d6f.html</a:t>
            </a:r>
            <a:endParaRPr lang="en-GB" sz="1200" dirty="0" smtClean="0"/>
          </a:p>
          <a:p>
            <a:endParaRPr lang="en-GB" sz="1200" dirty="0" smtClean="0"/>
          </a:p>
          <a:p>
            <a:pPr marL="0" indent="0">
              <a:buNone/>
            </a:pPr>
            <a:endParaRPr lang="en-GB" sz="1200" dirty="0"/>
          </a:p>
          <a:p>
            <a:endParaRPr lang="en-GB" sz="1000" dirty="0" smtClean="0"/>
          </a:p>
        </p:txBody>
      </p:sp>
    </p:spTree>
    <p:extLst>
      <p:ext uri="{BB962C8B-B14F-4D97-AF65-F5344CB8AC3E}">
        <p14:creationId xmlns:p14="http://schemas.microsoft.com/office/powerpoint/2010/main" val="2965221538"/>
      </p:ext>
    </p:extLst>
  </p:cSld>
  <p:clrMapOvr>
    <a:masterClrMapping/>
  </p:clrMapOvr>
</p:sld>
</file>

<file path=ppt/theme/theme1.xml><?xml version="1.0" encoding="utf-8"?>
<a:theme xmlns:a="http://schemas.openxmlformats.org/drawingml/2006/main" name="Skatteverket">
  <a:themeElements>
    <a:clrScheme name="SKV">
      <a:dk1>
        <a:sysClr val="windowText" lastClr="000000"/>
      </a:dk1>
      <a:lt1>
        <a:sysClr val="window" lastClr="FFFFFF"/>
      </a:lt1>
      <a:dk2>
        <a:srgbClr val="003366"/>
      </a:dk2>
      <a:lt2>
        <a:srgbClr val="FFCC00"/>
      </a:lt2>
      <a:accent1>
        <a:srgbClr val="8A7195"/>
      </a:accent1>
      <a:accent2>
        <a:srgbClr val="8BBEC8"/>
      </a:accent2>
      <a:accent3>
        <a:srgbClr val="DD9B36"/>
      </a:accent3>
      <a:accent4>
        <a:srgbClr val="A1C2E3"/>
      </a:accent4>
      <a:accent5>
        <a:srgbClr val="AE8453"/>
      </a:accent5>
      <a:accent6>
        <a:srgbClr val="168DC4"/>
      </a:accent6>
      <a:hlink>
        <a:srgbClr val="0000FF"/>
      </a:hlink>
      <a:folHlink>
        <a:srgbClr val="800080"/>
      </a:folHlink>
    </a:clrScheme>
    <a:fontScheme name="Skatteverket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SKV Rosa">
      <a:srgbClr val="D390A0"/>
    </a:custClr>
  </a:custClrLst>
  <a:extLst>
    <a:ext uri="{05A4C25C-085E-4340-85A3-A5531E510DB2}">
      <thm15:themeFamily xmlns:thm15="http://schemas.microsoft.com/office/thememl/2012/main" name="blank.potx" id="{3673F87C-D9A8-42CF-BC4D-36D6C4639E79}" vid="{6E82B202-CBA7-498E-B07A-9EDC5FA1631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1646</TotalTime>
  <Words>434</Words>
  <Application>Microsoft Office PowerPoint</Application>
  <PresentationFormat>Bildspel på skärmen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Calibri</vt:lpstr>
      <vt:lpstr>Skatteverket</vt:lpstr>
      <vt:lpstr>VAT situation in Sweden ESS ERIC</vt:lpstr>
      <vt:lpstr>Definitions</vt:lpstr>
      <vt:lpstr>In-kind contributions</vt:lpstr>
      <vt:lpstr>Consequences for suppliers (both in kind-partners and sub-suppliers)</vt:lpstr>
      <vt:lpstr>Registration for VAT in Sweden</vt:lpstr>
      <vt:lpstr>Registration (continue)</vt:lpstr>
      <vt:lpstr>Registration (continue)</vt:lpstr>
      <vt:lpstr>Information</vt:lpstr>
    </vt:vector>
  </TitlesOfParts>
  <Company>Skatteverket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 och mervärdesskatt</dc:title>
  <dc:creator>Björn Anefur</dc:creator>
  <cp:lastModifiedBy>Björn Anefur</cp:lastModifiedBy>
  <cp:revision>15</cp:revision>
  <dcterms:created xsi:type="dcterms:W3CDTF">2017-05-02T11:41:28Z</dcterms:created>
  <dcterms:modified xsi:type="dcterms:W3CDTF">2018-07-02T12:15:25Z</dcterms:modified>
</cp:coreProperties>
</file>